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ptos"/>
      </a:defRPr>
    </a:lvl1pPr>
    <a:lvl2pPr indent="228600" latinLnBrk="0">
      <a:defRPr sz="1200">
        <a:latin typeface="+mn-lt"/>
        <a:ea typeface="+mn-ea"/>
        <a:cs typeface="+mn-cs"/>
        <a:sym typeface="Aptos"/>
      </a:defRPr>
    </a:lvl2pPr>
    <a:lvl3pPr indent="457200" latinLnBrk="0">
      <a:defRPr sz="1200">
        <a:latin typeface="+mn-lt"/>
        <a:ea typeface="+mn-ea"/>
        <a:cs typeface="+mn-cs"/>
        <a:sym typeface="Aptos"/>
      </a:defRPr>
    </a:lvl3pPr>
    <a:lvl4pPr indent="685800" latinLnBrk="0">
      <a:defRPr sz="1200">
        <a:latin typeface="+mn-lt"/>
        <a:ea typeface="+mn-ea"/>
        <a:cs typeface="+mn-cs"/>
        <a:sym typeface="Aptos"/>
      </a:defRPr>
    </a:lvl4pPr>
    <a:lvl5pPr indent="914400" latinLnBrk="0">
      <a:defRPr sz="1200">
        <a:latin typeface="+mn-lt"/>
        <a:ea typeface="+mn-ea"/>
        <a:cs typeface="+mn-cs"/>
        <a:sym typeface="Aptos"/>
      </a:defRPr>
    </a:lvl5pPr>
    <a:lvl6pPr indent="1143000" latinLnBrk="0">
      <a:defRPr sz="1200">
        <a:latin typeface="+mn-lt"/>
        <a:ea typeface="+mn-ea"/>
        <a:cs typeface="+mn-cs"/>
        <a:sym typeface="Aptos"/>
      </a:defRPr>
    </a:lvl6pPr>
    <a:lvl7pPr indent="1371600" latinLnBrk="0">
      <a:defRPr sz="1200">
        <a:latin typeface="+mn-lt"/>
        <a:ea typeface="+mn-ea"/>
        <a:cs typeface="+mn-cs"/>
        <a:sym typeface="Aptos"/>
      </a:defRPr>
    </a:lvl7pPr>
    <a:lvl8pPr indent="1600200" latinLnBrk="0">
      <a:defRPr sz="1200">
        <a:latin typeface="+mn-lt"/>
        <a:ea typeface="+mn-ea"/>
        <a:cs typeface="+mn-cs"/>
        <a:sym typeface="Aptos"/>
      </a:defRPr>
    </a:lvl8pPr>
    <a:lvl9pPr indent="1828800" latinLnBrk="0">
      <a:defRPr sz="1200">
        <a:latin typeface="+mn-lt"/>
        <a:ea typeface="+mn-ea"/>
        <a:cs typeface="+mn-cs"/>
        <a:sym typeface="Apto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platzhalt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platzhalt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Bildplatzhalt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rcRect l="24267" t="16711" r="21452" b="21422"/>
          <a:stretch>
            <a:fillRect/>
          </a:stretch>
        </p:blipFill>
        <p:spPr>
          <a:xfrm>
            <a:off x="133881" y="-35719"/>
            <a:ext cx="9119586" cy="6929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Graphic 6" descr="Graphic 6"/>
          <p:cNvPicPr>
            <a:picLocks noChangeAspect="1"/>
          </p:cNvPicPr>
          <p:nvPr/>
        </p:nvPicPr>
        <p:blipFill>
          <a:blip r:embed="rId3">
            <a:alphaModFix amt="61718"/>
            <a:extLst/>
          </a:blip>
          <a:stretch>
            <a:fillRect/>
          </a:stretch>
        </p:blipFill>
        <p:spPr>
          <a:xfrm flipH="1">
            <a:off x="9039838" y="712468"/>
            <a:ext cx="1185816" cy="1185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4151" y="1483494"/>
            <a:ext cx="1619572" cy="5377937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Ein Software-Projekt fürs SEP-2025"/>
          <p:cNvSpPr txBox="1"/>
          <p:nvPr/>
        </p:nvSpPr>
        <p:spPr>
          <a:xfrm>
            <a:off x="8147335" y="76206"/>
            <a:ext cx="4243611" cy="544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Ein Software-Projekt fürs SEP-2025</a:t>
            </a:r>
          </a:p>
        </p:txBody>
      </p:sp>
      <p:sp>
        <p:nvSpPr>
          <p:cNvPr id="98" name="23.05.2025"/>
          <p:cNvSpPr txBox="1"/>
          <p:nvPr/>
        </p:nvSpPr>
        <p:spPr>
          <a:xfrm>
            <a:off x="62385" y="6515828"/>
            <a:ext cx="124825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pPr/>
            <a:r>
              <a:t>23.05.2025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hueOff val="533263"/>
                  <a:satOff val="-5047"/>
                  <a:lumOff val="33550"/>
                </a:schemeClr>
              </a:gs>
              <a:gs pos="50000">
                <a:srgbClr val="8DC4EB"/>
              </a:gs>
              <a:gs pos="100000">
                <a:schemeClr val="accent4">
                  <a:hueOff val="458478"/>
                  <a:satOff val="-9930"/>
                  <a:lumOff val="2535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6" name="Freeform: Shape 8"/>
          <p:cNvSpPr/>
          <p:nvPr/>
        </p:nvSpPr>
        <p:spPr>
          <a:xfrm>
            <a:off x="1114425" y="0"/>
            <a:ext cx="996315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60" y="0"/>
                </a:moveTo>
                <a:lnTo>
                  <a:pt x="18140" y="0"/>
                </a:lnTo>
                <a:lnTo>
                  <a:pt x="18437" y="410"/>
                </a:lnTo>
                <a:cubicBezTo>
                  <a:pt x="20391" y="3250"/>
                  <a:pt x="21600" y="7172"/>
                  <a:pt x="21600" y="11505"/>
                </a:cubicBezTo>
                <a:cubicBezTo>
                  <a:pt x="21600" y="15296"/>
                  <a:pt x="20674" y="18773"/>
                  <a:pt x="19134" y="21485"/>
                </a:cubicBezTo>
                <a:lnTo>
                  <a:pt x="19065" y="21600"/>
                </a:lnTo>
                <a:lnTo>
                  <a:pt x="2535" y="21600"/>
                </a:lnTo>
                <a:lnTo>
                  <a:pt x="2466" y="21485"/>
                </a:lnTo>
                <a:cubicBezTo>
                  <a:pt x="926" y="18773"/>
                  <a:pt x="0" y="15296"/>
                  <a:pt x="0" y="11505"/>
                </a:cubicBezTo>
                <a:cubicBezTo>
                  <a:pt x="0" y="7172"/>
                  <a:pt x="1209" y="3250"/>
                  <a:pt x="3163" y="410"/>
                </a:cubicBezTo>
                <a:close/>
              </a:path>
            </a:pathLst>
          </a:custGeom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7" name="Freeform: Shape 10"/>
          <p:cNvSpPr/>
          <p:nvPr/>
        </p:nvSpPr>
        <p:spPr>
          <a:xfrm>
            <a:off x="1121664" y="0"/>
            <a:ext cx="9948672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60" y="0"/>
                </a:moveTo>
                <a:lnTo>
                  <a:pt x="18140" y="0"/>
                </a:lnTo>
                <a:lnTo>
                  <a:pt x="18437" y="410"/>
                </a:lnTo>
                <a:cubicBezTo>
                  <a:pt x="20391" y="3250"/>
                  <a:pt x="21600" y="7172"/>
                  <a:pt x="21600" y="11505"/>
                </a:cubicBezTo>
                <a:cubicBezTo>
                  <a:pt x="21600" y="15296"/>
                  <a:pt x="20674" y="18773"/>
                  <a:pt x="19134" y="21485"/>
                </a:cubicBezTo>
                <a:lnTo>
                  <a:pt x="19065" y="21600"/>
                </a:lnTo>
                <a:lnTo>
                  <a:pt x="2535" y="21600"/>
                </a:lnTo>
                <a:lnTo>
                  <a:pt x="2466" y="21485"/>
                </a:lnTo>
                <a:cubicBezTo>
                  <a:pt x="926" y="18773"/>
                  <a:pt x="0" y="15296"/>
                  <a:pt x="0" y="11505"/>
                </a:cubicBezTo>
                <a:cubicBezTo>
                  <a:pt x="0" y="7172"/>
                  <a:pt x="1209" y="3250"/>
                  <a:pt x="3163" y="410"/>
                </a:cubicBezTo>
                <a:close/>
              </a:path>
            </a:pathLst>
          </a:custGeom>
          <a:gradFill>
            <a:gsLst>
              <a:gs pos="0">
                <a:srgbClr val="0939AE"/>
              </a:gs>
              <a:gs pos="100000">
                <a:srgbClr val="8E209C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8" name="Title 1"/>
          <p:cNvSpPr txBox="1"/>
          <p:nvPr>
            <p:ph type="title"/>
          </p:nvPr>
        </p:nvSpPr>
        <p:spPr>
          <a:xfrm>
            <a:off x="1524003" y="1999614"/>
            <a:ext cx="9144001" cy="2764029"/>
          </a:xfrm>
          <a:prstGeom prst="rect">
            <a:avLst/>
          </a:prstGeom>
        </p:spPr>
        <p:txBody>
          <a:bodyPr/>
          <a:lstStyle/>
          <a:p>
            <a:pPr algn="ctr">
              <a:defRPr sz="7200">
                <a:solidFill>
                  <a:schemeClr val="accent6">
                    <a:lumOff val="-835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Vielen Dank</a:t>
            </a:r>
            <a:r>
              <a:t> </a:t>
            </a:r>
          </a:p>
          <a:p>
            <a:pPr algn="ctr">
              <a:defRPr sz="7200">
                <a:solidFill>
                  <a:schemeClr val="accent6">
                    <a:lumOff val="-835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fürs Zuhören!</a:t>
            </a:r>
          </a:p>
        </p:txBody>
      </p:sp>
      <p:sp>
        <p:nvSpPr>
          <p:cNvPr id="159" name="Rectangle 12"/>
          <p:cNvSpPr/>
          <p:nvPr/>
        </p:nvSpPr>
        <p:spPr>
          <a:xfrm>
            <a:off x="3718559" y="5524786"/>
            <a:ext cx="4754881" cy="27433"/>
          </a:xfrm>
          <a:prstGeom prst="rect">
            <a:avLst/>
          </a:prstGeom>
          <a:gradFill>
            <a:gsLst>
              <a:gs pos="0">
                <a:srgbClr val="65B251"/>
              </a:gs>
              <a:gs pos="50000">
                <a:srgbClr val="4BAD28"/>
              </a:gs>
              <a:gs pos="100000">
                <a:srgbClr val="409E1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Rectangle 14"/>
          <p:cNvSpPr/>
          <p:nvPr/>
        </p:nvSpPr>
        <p:spPr>
          <a:xfrm rot="10800000">
            <a:off x="-11724" y="-1"/>
            <a:ext cx="1222595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Rectangle 16"/>
          <p:cNvSpPr/>
          <p:nvPr/>
        </p:nvSpPr>
        <p:spPr>
          <a:xfrm flipH="1" rot="10800000">
            <a:off x="441959" y="-4"/>
            <a:ext cx="11772270" cy="6868075"/>
          </a:xfrm>
          <a:prstGeom prst="rect">
            <a:avLst/>
          </a:prstGeom>
          <a:gradFill>
            <a:gsLst>
              <a:gs pos="21000">
                <a:srgbClr val="0A3041">
                  <a:alpha val="83000"/>
                </a:srgbClr>
              </a:gs>
              <a:gs pos="100000">
                <a:schemeClr val="accent1">
                  <a:alpha val="0"/>
                </a:scheme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Rectangle 18"/>
          <p:cNvSpPr/>
          <p:nvPr/>
        </p:nvSpPr>
        <p:spPr>
          <a:xfrm rot="10800000">
            <a:off x="-15200" y="0"/>
            <a:ext cx="3623375" cy="6868072"/>
          </a:xfrm>
          <a:prstGeom prst="rect">
            <a:avLst/>
          </a:prstGeom>
          <a:gradFill>
            <a:gsLst>
              <a:gs pos="0">
                <a:srgbClr val="104862">
                  <a:alpha val="0"/>
                </a:srgbClr>
              </a:gs>
              <a:gs pos="99000">
                <a:srgbClr val="000000">
                  <a:alpha val="41000"/>
                </a:srgb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Rectangle 20"/>
          <p:cNvSpPr/>
          <p:nvPr/>
        </p:nvSpPr>
        <p:spPr>
          <a:xfrm flipH="1">
            <a:off x="-15875" y="-4"/>
            <a:ext cx="12233582" cy="686807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Rectangle 17"/>
          <p:cNvSpPr/>
          <p:nvPr/>
        </p:nvSpPr>
        <p:spPr>
          <a:xfrm flipH="1" rot="5400000">
            <a:off x="4484334" y="-861825"/>
            <a:ext cx="6861931" cy="8597860"/>
          </a:xfrm>
          <a:prstGeom prst="rect">
            <a:avLst/>
          </a:prstGeom>
          <a:gradFill>
            <a:gsLst>
              <a:gs pos="0">
                <a:srgbClr val="65B251"/>
              </a:gs>
              <a:gs pos="50000">
                <a:srgbClr val="4BAD28"/>
              </a:gs>
              <a:gs pos="100000">
                <a:srgbClr val="409E1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Oval 19"/>
          <p:cNvSpPr/>
          <p:nvPr/>
        </p:nvSpPr>
        <p:spPr>
          <a:xfrm rot="5993192">
            <a:off x="1186971" y="1089049"/>
            <a:ext cx="4967535" cy="4988391"/>
          </a:xfrm>
          <a:prstGeom prst="ellipse">
            <a:avLst/>
          </a:prstGeom>
          <a:gradFill>
            <a:gsLst>
              <a:gs pos="0">
                <a:srgbClr val="65B251"/>
              </a:gs>
              <a:gs pos="50000">
                <a:srgbClr val="4BAD28"/>
              </a:gs>
              <a:gs pos="100000">
                <a:srgbClr val="409E1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Title 1"/>
          <p:cNvSpPr txBox="1"/>
          <p:nvPr>
            <p:ph type="title"/>
          </p:nvPr>
        </p:nvSpPr>
        <p:spPr>
          <a:xfrm>
            <a:off x="4515341" y="3123989"/>
            <a:ext cx="3185827" cy="914885"/>
          </a:xfrm>
          <a:prstGeom prst="rect">
            <a:avLst/>
          </a:prstGeom>
        </p:spPr>
        <p:txBody>
          <a:bodyPr anchor="b"/>
          <a:lstStyle>
            <a:lvl1pPr algn="ctr">
              <a:defRPr b="1" sz="4300">
                <a:latin typeface="Rockwell Extra Bold"/>
                <a:ea typeface="Rockwell Extra Bold"/>
                <a:cs typeface="Rockwell Extra Bold"/>
                <a:sym typeface="Rockwell Extra Bold"/>
              </a:defRPr>
            </a:lvl1pPr>
          </a:lstStyle>
          <a:p>
            <a:pPr/>
            <a:r>
              <a:t>Fragen?</a:t>
            </a:r>
          </a:p>
        </p:txBody>
      </p:sp>
      <p:sp>
        <p:nvSpPr>
          <p:cNvPr id="169" name="Rectangle 21"/>
          <p:cNvSpPr/>
          <p:nvPr/>
        </p:nvSpPr>
        <p:spPr>
          <a:xfrm flipH="1">
            <a:off x="-3" y="4490110"/>
            <a:ext cx="12217711" cy="2377963"/>
          </a:xfrm>
          <a:prstGeom prst="rect">
            <a:avLst/>
          </a:prstGeom>
          <a:gradFill>
            <a:gsLst>
              <a:gs pos="0">
                <a:srgbClr val="104862">
                  <a:alpha val="50000"/>
                </a:srgbClr>
              </a:gs>
              <a:gs pos="99000">
                <a:srgbClr val="000000">
                  <a:alpha val="34000"/>
                </a:srgb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10"/>
          <p:cNvSpPr/>
          <p:nvPr/>
        </p:nvSpPr>
        <p:spPr>
          <a:xfrm flipH="1">
            <a:off x="1" y="-1"/>
            <a:ext cx="12191999" cy="1575957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Title 1"/>
          <p:cNvSpPr txBox="1"/>
          <p:nvPr>
            <p:ph type="title"/>
          </p:nvPr>
        </p:nvSpPr>
        <p:spPr>
          <a:xfrm>
            <a:off x="874610" y="185900"/>
            <a:ext cx="10442780" cy="120415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Optimization Games, Gruppe 1</a:t>
            </a:r>
          </a:p>
        </p:txBody>
      </p:sp>
      <p:sp>
        <p:nvSpPr>
          <p:cNvPr id="102" name="Wer sind wir?"/>
          <p:cNvSpPr txBox="1"/>
          <p:nvPr/>
        </p:nvSpPr>
        <p:spPr>
          <a:xfrm>
            <a:off x="453563" y="5742588"/>
            <a:ext cx="3511743" cy="3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/>
          </a:lstStyle>
          <a:p>
            <a:pPr/>
            <a:r>
              <a:t>Wer sind wir?</a:t>
            </a:r>
          </a:p>
        </p:txBody>
      </p:sp>
      <p:grpSp>
        <p:nvGrpSpPr>
          <p:cNvPr id="105" name="Group"/>
          <p:cNvGrpSpPr/>
          <p:nvPr/>
        </p:nvGrpSpPr>
        <p:grpSpPr>
          <a:xfrm>
            <a:off x="810154" y="2612918"/>
            <a:ext cx="2798561" cy="2798562"/>
            <a:chOff x="0" y="0"/>
            <a:chExt cx="2798560" cy="2798560"/>
          </a:xfrm>
        </p:grpSpPr>
        <p:sp>
          <p:nvSpPr>
            <p:cNvPr id="103" name="Shape"/>
            <p:cNvSpPr/>
            <p:nvPr/>
          </p:nvSpPr>
          <p:spPr>
            <a:xfrm>
              <a:off x="0" y="0"/>
              <a:ext cx="2798561" cy="279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5B251"/>
                </a:gs>
                <a:gs pos="50000">
                  <a:srgbClr val="4BAD28"/>
                </a:gs>
                <a:gs pos="100000">
                  <a:srgbClr val="409E1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Square"/>
            <p:cNvSpPr/>
            <p:nvPr/>
          </p:nvSpPr>
          <p:spPr>
            <a:xfrm>
              <a:off x="397669" y="397669"/>
              <a:ext cx="2003223" cy="2003223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8" name="Group"/>
          <p:cNvGrpSpPr/>
          <p:nvPr/>
        </p:nvGrpSpPr>
        <p:grpSpPr>
          <a:xfrm>
            <a:off x="3914409" y="2696261"/>
            <a:ext cx="3220528" cy="2401533"/>
            <a:chOff x="0" y="0"/>
            <a:chExt cx="3220527" cy="2401531"/>
          </a:xfrm>
        </p:grpSpPr>
        <p:sp>
          <p:nvSpPr>
            <p:cNvPr id="106" name="Das Team:"/>
            <p:cNvSpPr txBox="1"/>
            <p:nvPr/>
          </p:nvSpPr>
          <p:spPr>
            <a:xfrm>
              <a:off x="0" y="0"/>
              <a:ext cx="2008937" cy="56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3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Das Team:</a:t>
              </a:r>
            </a:p>
          </p:txBody>
        </p:sp>
        <p:sp>
          <p:nvSpPr>
            <p:cNvPr id="107" name="Thuy Trang Nguyen…"/>
            <p:cNvSpPr txBox="1"/>
            <p:nvPr/>
          </p:nvSpPr>
          <p:spPr>
            <a:xfrm>
              <a:off x="26398" y="633691"/>
              <a:ext cx="3194130" cy="176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180473" indent="-180473">
                <a:buSzPct val="100000"/>
                <a:buChar char="•"/>
              </a:pPr>
              <a:r>
                <a:t>Thuy Trang Nguyen</a:t>
              </a:r>
            </a:p>
            <a:p>
              <a:pPr marL="180473" indent="-180473">
                <a:buSzPct val="100000"/>
                <a:buChar char="•"/>
              </a:pPr>
              <a:r>
                <a:t>Abdelrahman Ashraf Anbar</a:t>
              </a:r>
            </a:p>
            <a:p>
              <a:pPr marL="180473" indent="-180473">
                <a:buSzPct val="100000"/>
                <a:buChar char="•"/>
              </a:pPr>
              <a:r>
                <a:t>Omar Ali</a:t>
              </a:r>
            </a:p>
            <a:p>
              <a:pPr marL="180473" indent="-180473">
                <a:buSzPct val="100000"/>
                <a:buChar char="•"/>
              </a:pPr>
              <a:r>
                <a:t>Muhammad Fadhil Zul Atsari</a:t>
              </a:r>
            </a:p>
            <a:p>
              <a:pPr marL="180473" indent="-180473">
                <a:buSzPct val="100000"/>
                <a:buChar char="•"/>
              </a:pPr>
              <a:r>
                <a:t>Hamzeh Alchaar</a:t>
              </a:r>
            </a:p>
            <a:p>
              <a:pPr marL="180473" indent="-180473">
                <a:buSzPct val="100000"/>
                <a:buChar char="•"/>
              </a:pPr>
              <a:r>
                <a:t>Fangjie Lian</a:t>
              </a:r>
            </a:p>
          </p:txBody>
        </p:sp>
      </p:grpSp>
      <p:grpSp>
        <p:nvGrpSpPr>
          <p:cNvPr id="112" name="Group"/>
          <p:cNvGrpSpPr/>
          <p:nvPr/>
        </p:nvGrpSpPr>
        <p:grpSpPr>
          <a:xfrm>
            <a:off x="7850562" y="2632515"/>
            <a:ext cx="3212831" cy="2575602"/>
            <a:chOff x="0" y="0"/>
            <a:chExt cx="3212830" cy="2575601"/>
          </a:xfrm>
        </p:grpSpPr>
        <p:sp>
          <p:nvSpPr>
            <p:cNvPr id="109" name="Betreut von:"/>
            <p:cNvSpPr txBox="1"/>
            <p:nvPr/>
          </p:nvSpPr>
          <p:spPr>
            <a:xfrm>
              <a:off x="0" y="0"/>
              <a:ext cx="2317395" cy="56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3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Betreut von:</a:t>
              </a:r>
            </a:p>
          </p:txBody>
        </p:sp>
        <p:sp>
          <p:nvSpPr>
            <p:cNvPr id="110" name="Phillip Keldenich…"/>
            <p:cNvSpPr txBox="1"/>
            <p:nvPr/>
          </p:nvSpPr>
          <p:spPr>
            <a:xfrm>
              <a:off x="40564" y="728771"/>
              <a:ext cx="2685361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180473" indent="-180473">
                <a:buSzPct val="100000"/>
                <a:buChar char="•"/>
              </a:pPr>
              <a:r>
                <a:t>Phillip Keldenich</a:t>
              </a:r>
            </a:p>
            <a:p>
              <a:pPr marL="180473" indent="-180473">
                <a:buSzPct val="100000"/>
                <a:buChar char="•"/>
              </a:pPr>
              <a:r>
                <a:t>Michael Perk</a:t>
              </a:r>
            </a:p>
            <a:p>
              <a:pPr marL="180473" indent="-180473">
                <a:buSzPct val="100000"/>
                <a:buChar char="•"/>
              </a:pPr>
              <a:r>
                <a:t>Michael Schilling (HiWi)</a:t>
              </a:r>
            </a:p>
          </p:txBody>
        </p:sp>
        <p:pic>
          <p:nvPicPr>
            <p:cNvPr id="111" name="ibr_logo_cmyk_black_de_alg.pdf" descr="ibr_logo_cmyk_black_de_alg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701" y="1805121"/>
              <a:ext cx="3194130" cy="7704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" grpId="2"/>
      <p:bldP build="whole" bldLvl="1" animBg="1" rev="0" advAuto="0" spid="10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0"/>
          <p:cNvSpPr/>
          <p:nvPr/>
        </p:nvSpPr>
        <p:spPr>
          <a:xfrm flipH="1">
            <a:off x="1" y="-1"/>
            <a:ext cx="12191999" cy="1575957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Title 1"/>
          <p:cNvSpPr txBox="1"/>
          <p:nvPr>
            <p:ph type="title"/>
          </p:nvPr>
        </p:nvSpPr>
        <p:spPr>
          <a:xfrm>
            <a:off x="874610" y="185900"/>
            <a:ext cx="10442780" cy="120415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Das Projekt: Seek Optimal Solution! (S.O.S)</a:t>
            </a:r>
          </a:p>
        </p:txBody>
      </p:sp>
      <p:sp>
        <p:nvSpPr>
          <p:cNvPr id="116" name="Betrachte folgendes Problem:…"/>
          <p:cNvSpPr txBox="1"/>
          <p:nvPr/>
        </p:nvSpPr>
        <p:spPr>
          <a:xfrm>
            <a:off x="419923" y="1797542"/>
            <a:ext cx="10584638" cy="168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Betrachte folgendes Problem:</a:t>
            </a:r>
          </a:p>
          <a:p>
            <a:pPr>
              <a:defRPr u="sng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Gegeben: </a:t>
            </a:r>
            <a:r>
              <a:t>1) Häuser </a:t>
            </a:r>
          </a:p>
          <a:p>
            <a:pPr lvl="2"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2) Orte wo ein Bau von Rettungswachen möglich ist mit unterschiedlichen Kosten und Abdeckung</a:t>
            </a:r>
          </a:p>
          <a:p>
            <a:pPr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Gesucht:</a:t>
            </a:r>
            <a:r>
              <a:t> eine Platzierung von Rettungswachen, s.d. alle Häuser abgedeckt sind und Kosten minimal</a:t>
            </a:r>
          </a:p>
        </p:txBody>
      </p:sp>
      <p:sp>
        <p:nvSpPr>
          <p:cNvPr id="117" name="Dies ist ein Facility-Location-Problem —&gt; NP-schwer! (Variante von Set-Cover)"/>
          <p:cNvSpPr txBox="1"/>
          <p:nvPr/>
        </p:nvSpPr>
        <p:spPr>
          <a:xfrm>
            <a:off x="389144" y="6158021"/>
            <a:ext cx="7702525" cy="339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Dies ist ein Facility-Location-Problem —&gt; NP-schwer! </a:t>
            </a:r>
            <a:r>
              <a:rPr>
                <a:solidFill>
                  <a:schemeClr val="accent5">
                    <a:lumOff val="-7960"/>
                  </a:schemeClr>
                </a:solidFill>
              </a:rPr>
              <a:t>(Variante von Set-Cover)</a:t>
            </a:r>
          </a:p>
        </p:txBody>
      </p:sp>
      <p:pic>
        <p:nvPicPr>
          <p:cNvPr id="1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893" y="3634355"/>
            <a:ext cx="7980698" cy="2372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" grpId="2"/>
      <p:bldP build="whole" bldLvl="1" animBg="1" rev="0" advAuto="0" spid="11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0"/>
          <p:cNvSpPr/>
          <p:nvPr/>
        </p:nvSpPr>
        <p:spPr>
          <a:xfrm flipH="1">
            <a:off x="1" y="-1"/>
            <a:ext cx="12191999" cy="1575957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Title 1"/>
          <p:cNvSpPr txBox="1"/>
          <p:nvPr>
            <p:ph type="title"/>
          </p:nvPr>
        </p:nvSpPr>
        <p:spPr>
          <a:xfrm>
            <a:off x="874610" y="185900"/>
            <a:ext cx="10442780" cy="1204155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122" name="“Für die Planung einer Stadt müssen Rettungswachen platziert werden.”"/>
          <p:cNvSpPr txBox="1"/>
          <p:nvPr/>
        </p:nvSpPr>
        <p:spPr>
          <a:xfrm>
            <a:off x="970053" y="1804692"/>
            <a:ext cx="10251894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/>
            </a:lvl1pPr>
          </a:lstStyle>
          <a:p>
            <a:pPr/>
            <a:r>
              <a:t>“Für die Planung einer Stadt müssen Rettungswachen platziert werden.”</a:t>
            </a:r>
          </a:p>
        </p:txBody>
      </p:sp>
      <p:sp>
        <p:nvSpPr>
          <p:cNvPr id="123" name="—&gt; Das Problem ist also praxisnah und simuliert eine Aufgabe hinsichtlich der Stadtplanung."/>
          <p:cNvSpPr txBox="1"/>
          <p:nvPr/>
        </p:nvSpPr>
        <p:spPr>
          <a:xfrm>
            <a:off x="1370857" y="2493170"/>
            <a:ext cx="9488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—&gt; Das Problem ist also praxisnah und simuliert eine Aufgabe hinsichtlich der Stadtplanung.</a:t>
            </a:r>
          </a:p>
        </p:txBody>
      </p:sp>
      <p:grpSp>
        <p:nvGrpSpPr>
          <p:cNvPr id="126" name="Group"/>
          <p:cNvGrpSpPr/>
          <p:nvPr/>
        </p:nvGrpSpPr>
        <p:grpSpPr>
          <a:xfrm>
            <a:off x="1001675" y="3157175"/>
            <a:ext cx="11175906" cy="1209041"/>
            <a:chOff x="0" y="0"/>
            <a:chExt cx="11175904" cy="1209039"/>
          </a:xfrm>
        </p:grpSpPr>
        <p:sp>
          <p:nvSpPr>
            <p:cNvPr id="124" name="Unsere Motivation:"/>
            <p:cNvSpPr txBox="1"/>
            <p:nvPr/>
          </p:nvSpPr>
          <p:spPr>
            <a:xfrm>
              <a:off x="0" y="23937"/>
              <a:ext cx="214581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u="sng"/>
              </a:lvl1pPr>
            </a:lstStyle>
            <a:p>
              <a:pPr>
                <a:defRPr u="none"/>
              </a:pPr>
              <a:r>
                <a:rPr u="sng"/>
                <a:t>Unsere Motivation:</a:t>
              </a:r>
            </a:p>
          </p:txBody>
        </p:sp>
        <p:sp>
          <p:nvSpPr>
            <p:cNvPr id="125" name="Nutzern eine spielerische Umgebung anbieten…"/>
            <p:cNvSpPr txBox="1"/>
            <p:nvPr/>
          </p:nvSpPr>
          <p:spPr>
            <a:xfrm>
              <a:off x="1996652" y="0"/>
              <a:ext cx="9179253" cy="1209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180473" indent="-180473">
                <a:buSzPct val="100000"/>
                <a:buChar char="•"/>
              </a:pPr>
              <a:r>
                <a:t>Nutzern eine spielerische Umgebung anbieten</a:t>
              </a:r>
            </a:p>
            <a:p>
              <a:pPr marL="180473" indent="-180473">
                <a:buSzPct val="100000"/>
                <a:buChar char="•"/>
              </a:pPr>
              <a:r>
                <a:t>Verständnis fürs Problem vermitteln</a:t>
              </a:r>
            </a:p>
            <a:p>
              <a:pPr marL="180473" indent="-180473">
                <a:buSzPct val="100000"/>
                <a:buChar char="•"/>
              </a:pPr>
              <a:r>
                <a:t>Und dafür, wie derartige Optimierungsprobleme in der Praxis eine wichtige Rolle spielen</a:t>
              </a:r>
            </a:p>
            <a:p>
              <a:pPr marL="180473" indent="-180473">
                <a:buSzPct val="100000"/>
                <a:buChar char="•"/>
              </a:pPr>
              <a:r>
                <a:t>Theorie durch Gamification zugänglicher machen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1020218" y="5144411"/>
            <a:ext cx="2624121" cy="1270001"/>
            <a:chOff x="0" y="0"/>
            <a:chExt cx="2624119" cy="1270000"/>
          </a:xfrm>
        </p:grpSpPr>
        <p:sp>
          <p:nvSpPr>
            <p:cNvPr id="127" name="Zielgruppe:"/>
            <p:cNvSpPr/>
            <p:nvPr/>
          </p:nvSpPr>
          <p:spPr>
            <a:xfrm>
              <a:off x="0" y="5394"/>
              <a:ext cx="21458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u="sng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>
                <a:defRPr u="none"/>
              </a:pPr>
              <a:r>
                <a:rPr u="sng"/>
                <a:t>Zielgruppe: </a:t>
              </a:r>
            </a:p>
          </p:txBody>
        </p:sp>
        <p:sp>
          <p:nvSpPr>
            <p:cNvPr id="128" name="Jeder, der sich für solche Optimierungsprobleme interessiert!"/>
            <p:cNvSpPr/>
            <p:nvPr/>
          </p:nvSpPr>
          <p:spPr>
            <a:xfrm>
              <a:off x="1354119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180473" indent="-180473">
                <a:buSzPct val="100000"/>
                <a:buChar char="•"/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Jeder, der sich für solche Optimierungsprobleme interessiert!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3"/>
      <p:bldP build="whole" bldLvl="1" animBg="1" rev="0" advAuto="0" spid="122" grpId="1"/>
      <p:bldP build="whole" bldLvl="1" animBg="1" rev="0" advAuto="0" spid="129" grpId="4"/>
      <p:bldP build="whole" bldLvl="1" animBg="1" rev="0" advAuto="0" spid="12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0"/>
          <p:cNvSpPr/>
          <p:nvPr/>
        </p:nvSpPr>
        <p:spPr>
          <a:xfrm flipH="1">
            <a:off x="1" y="-1"/>
            <a:ext cx="12191999" cy="1575957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Title 1"/>
          <p:cNvSpPr txBox="1"/>
          <p:nvPr>
            <p:ph type="title"/>
          </p:nvPr>
        </p:nvSpPr>
        <p:spPr>
          <a:xfrm>
            <a:off x="380130" y="185900"/>
            <a:ext cx="10442780" cy="1204155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Angebot</a:t>
            </a:r>
          </a:p>
        </p:txBody>
      </p:sp>
      <p:sp>
        <p:nvSpPr>
          <p:cNvPr id="133" name="Unser Angebot:…"/>
          <p:cNvSpPr txBox="1"/>
          <p:nvPr/>
        </p:nvSpPr>
        <p:spPr>
          <a:xfrm>
            <a:off x="386530" y="2246861"/>
            <a:ext cx="10900342" cy="308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800" u="sng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Unser Angebot: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Eine auf das Problem bezogene GUI für Spieler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Vordefinierte Levels mit wachsender Schwierigkeit (voraussichtlich mindestens sechs)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SandBox-Modus zur Erstellung eigener Instanzen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0"/>
          <p:cNvSpPr/>
          <p:nvPr/>
        </p:nvSpPr>
        <p:spPr>
          <a:xfrm flipH="1">
            <a:off x="1" y="-1"/>
            <a:ext cx="12191999" cy="1575957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itle 1"/>
          <p:cNvSpPr txBox="1"/>
          <p:nvPr>
            <p:ph type="title"/>
          </p:nvPr>
        </p:nvSpPr>
        <p:spPr>
          <a:xfrm>
            <a:off x="874610" y="185900"/>
            <a:ext cx="10442780" cy="1204155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Level-Modus</a:t>
            </a:r>
          </a:p>
        </p:txBody>
      </p:sp>
      <p:pic>
        <p:nvPicPr>
          <p:cNvPr id="13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7" r="0" b="0"/>
          <a:stretch>
            <a:fillRect/>
          </a:stretch>
        </p:blipFill>
        <p:spPr>
          <a:xfrm>
            <a:off x="894892" y="1924117"/>
            <a:ext cx="7261702" cy="409310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Von uns vordefinierte Instanz…"/>
          <p:cNvSpPr txBox="1"/>
          <p:nvPr/>
        </p:nvSpPr>
        <p:spPr>
          <a:xfrm>
            <a:off x="8306561" y="1926245"/>
            <a:ext cx="3849660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Von uns vordefinierte Instanz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 Alle Häuser mit minimalen Kosten abdecken </a:t>
            </a:r>
          </a:p>
          <a:p>
            <a:pPr/>
          </a:p>
          <a:p>
            <a:pPr marL="180473" indent="-180473">
              <a:buSzPct val="100000"/>
              <a:buChar char="•"/>
            </a:pPr>
            <a:r>
              <a:t>Nutzerlösung mit der Optimallösung vergleichen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Score berechnen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0"/>
          <p:cNvSpPr/>
          <p:nvPr/>
        </p:nvSpPr>
        <p:spPr>
          <a:xfrm flipH="1">
            <a:off x="1" y="-1"/>
            <a:ext cx="12191999" cy="1575957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Title 1"/>
          <p:cNvSpPr txBox="1"/>
          <p:nvPr>
            <p:ph type="title"/>
          </p:nvPr>
        </p:nvSpPr>
        <p:spPr>
          <a:xfrm>
            <a:off x="874610" y="185900"/>
            <a:ext cx="10442780" cy="1204155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SandBox-Modus</a:t>
            </a:r>
          </a:p>
        </p:txBody>
      </p:sp>
      <p:sp>
        <p:nvSpPr>
          <p:cNvPr id="142" name="Häuser…"/>
          <p:cNvSpPr txBox="1"/>
          <p:nvPr/>
        </p:nvSpPr>
        <p:spPr>
          <a:xfrm>
            <a:off x="8306561" y="1926245"/>
            <a:ext cx="3849660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Häuser</a:t>
            </a:r>
          </a:p>
          <a:p>
            <a:pPr/>
          </a:p>
          <a:p>
            <a:pPr marL="180473" indent="-180473">
              <a:buSzPct val="100000"/>
              <a:buChar char="•"/>
            </a:pPr>
            <a:r>
              <a:t>Plots für Rettungswachen (mit unterschiedlichen Kosten und Radien)</a:t>
            </a:r>
          </a:p>
        </p:txBody>
      </p:sp>
      <p:pic>
        <p:nvPicPr>
          <p:cNvPr id="14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802" y="1829905"/>
            <a:ext cx="7644712" cy="4091939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Nutzer platziert:"/>
          <p:cNvSpPr txBox="1"/>
          <p:nvPr/>
        </p:nvSpPr>
        <p:spPr>
          <a:xfrm>
            <a:off x="8344076" y="1591903"/>
            <a:ext cx="17048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Nutzer platziert:</a:t>
            </a:r>
          </a:p>
        </p:txBody>
      </p:sp>
      <p:sp>
        <p:nvSpPr>
          <p:cNvPr id="145" name="Noch in Entwicklung :("/>
          <p:cNvSpPr txBox="1"/>
          <p:nvPr/>
        </p:nvSpPr>
        <p:spPr>
          <a:xfrm>
            <a:off x="8443262" y="4861936"/>
            <a:ext cx="23656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Noch in Entwicklung :(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28" r="0" b="0"/>
          <a:stretch>
            <a:fillRect/>
          </a:stretch>
        </p:blipFill>
        <p:spPr>
          <a:xfrm>
            <a:off x="-199695" y="-220156"/>
            <a:ext cx="12710929" cy="718181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itle 1"/>
          <p:cNvSpPr txBox="1"/>
          <p:nvPr>
            <p:ph type="title"/>
          </p:nvPr>
        </p:nvSpPr>
        <p:spPr>
          <a:xfrm>
            <a:off x="1869827" y="400045"/>
            <a:ext cx="9483971" cy="891811"/>
          </a:xfrm>
          <a:prstGeom prst="rect">
            <a:avLst/>
          </a:prstGeom>
        </p:spPr>
        <p:txBody>
          <a:bodyPr/>
          <a:lstStyle>
            <a:lvl1pPr algn="ctr">
              <a:defRPr i="1">
                <a:latin typeface="Rockwell Bold"/>
                <a:ea typeface="Rockwell Bold"/>
                <a:cs typeface="Rockwell Bold"/>
                <a:sym typeface="Rockwell Bold"/>
              </a:defRPr>
            </a:lvl1pPr>
          </a:lstStyle>
          <a:p>
            <a:pPr/>
            <a:r>
              <a:t>Live Demo!</a:t>
            </a:r>
          </a:p>
        </p:txBody>
      </p:sp>
      <p:sp>
        <p:nvSpPr>
          <p:cNvPr id="149" name="Content Placeholder 2"/>
          <p:cNvSpPr txBox="1"/>
          <p:nvPr>
            <p:ph type="body" idx="4294967295"/>
          </p:nvPr>
        </p:nvSpPr>
        <p:spPr>
          <a:xfrm>
            <a:off x="2468562" y="2317750"/>
            <a:ext cx="9723439" cy="3684588"/>
          </a:xfrm>
          <a:prstGeom prst="rect">
            <a:avLst/>
          </a:prstGeom>
        </p:spPr>
        <p:txBody>
          <a:bodyPr anchor="ctr"/>
          <a:lstStyle/>
          <a:p>
            <a:pPr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0"/>
          <p:cNvSpPr/>
          <p:nvPr/>
        </p:nvSpPr>
        <p:spPr>
          <a:xfrm flipH="1">
            <a:off x="1" y="-1"/>
            <a:ext cx="12191999" cy="1575957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Title 1"/>
          <p:cNvSpPr txBox="1"/>
          <p:nvPr>
            <p:ph type="title"/>
          </p:nvPr>
        </p:nvSpPr>
        <p:spPr>
          <a:xfrm>
            <a:off x="874610" y="185900"/>
            <a:ext cx="10442780" cy="1204155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Anstehendes</a:t>
            </a:r>
          </a:p>
        </p:txBody>
      </p:sp>
      <p:sp>
        <p:nvSpPr>
          <p:cNvPr id="153" name="SandBox-Modus fertigstellen…"/>
          <p:cNvSpPr txBox="1"/>
          <p:nvPr/>
        </p:nvSpPr>
        <p:spPr>
          <a:xfrm>
            <a:off x="552934" y="2219475"/>
            <a:ext cx="7572746" cy="320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lnSpc>
                <a:spcPct val="150000"/>
              </a:lnSpc>
              <a:buSzPct val="100000"/>
              <a:buChar char="•"/>
              <a:defRPr sz="2900"/>
            </a:pPr>
            <a:r>
              <a:t>SandBox-Modus fertigstellen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2900"/>
            </a:pPr>
            <a:r>
              <a:t>Tutorial integrieren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2900"/>
            </a:pPr>
            <a:r>
              <a:t>Mehr Levels entwerfen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2900"/>
            </a:pPr>
            <a:r>
              <a:t>GUI schöner / intuitiver gestalten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2900"/>
            </a:pPr>
            <a:r>
              <a:t>Evtl. Animationen und Musik / SFX einführen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Larissa">
  <a:themeElements>
    <a:clrScheme name="Lariss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Larissa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arissa">
  <a:themeElements>
    <a:clrScheme name="Lariss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Larissa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